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9144000"/>
  <p:notesSz cx="6858000" cy="9144000"/>
  <p:embeddedFontLst>
    <p:embeddedFont>
      <p:font typeface="Corbel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Corbel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Corbel-italic.fntdata"/><Relationship Id="rId21" Type="http://schemas.openxmlformats.org/officeDocument/2006/relationships/slide" Target="slides/slide16.xml"/><Relationship Id="rId43" Type="http://schemas.openxmlformats.org/officeDocument/2006/relationships/font" Target="fonts/Corbel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Corbel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pt-PT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" name="Google Shape;3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2d5e831aa_0_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2d5e831a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12d5e831aa_0_1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2d5e831aa_0_1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2d5e831aa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112d5e831aa_0_1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2d5e831aa_0_1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2d5e831a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12d5e831aa_0_1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2d5e831aa_0_2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2d5e831a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12d5e831aa_0_2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2d5e831aa_0_2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2d5e831aa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12d5e831aa_0_2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2d5e831a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12d5e831aa_0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2d5e831aa_0_2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2d5e831aa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112d5e831aa_0_2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2d5e831aa_0_2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2d5e831aa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12d5e831aa_0_2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2d5e831aa_0_2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2d5e831aa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12d5e831aa_0_2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2d5e831aa_0_2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2d5e831aa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12d5e831aa_0_2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" name="Google Shape;4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2d5e831aa_0_2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2d5e831aa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12d5e831aa_0_29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2d5e831aa_0_2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2d5e831a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12d5e831aa_0_2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2d5e831aa_0_3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2d5e831aa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12d5e831aa_0_3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2d5e831aa_0_2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2d5e831a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12d5e831aa_0_2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2d5e831aa_0_3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2d5e831aa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12d5e831aa_0_3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2d7d983aa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12d7d983a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12d7d983aa_0_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2d5e831aa_0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2d5e831a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112d5e831aa_0_1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2d7d983aa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2d7d983a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12d7d983aa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2d7d983aa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2d7d983a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12d7d983aa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2d7d983aa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12d7d983a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12d7d983aa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2d5e831a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g112d5e831aa_0_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2d7d983a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112d7d983aa_0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2d7d983a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112d7d983aa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2d7d983a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g112d7d983aa_0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2d7d983a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112d7d983aa_0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2d7d983a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112d7d983aa_0_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2d7d983a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112d7d983aa_0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2d7d983a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112d7d983aa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2d5e831aa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2d5e831a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112d5e831aa_0_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2d5e831a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112d5e831aa_0_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2d5e831aa_0_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2d5e831a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112d5e831aa_0_1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2d5e831aa_0_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2d5e831a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112d5e831aa_0_1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2d5e831aa_0_1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2d5e831aa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112d5e831aa_0_1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o de Título">
  <p:cSld name="Diapositivo de Títul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616" y="2708920"/>
            <a:ext cx="7580946" cy="345638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2555776" y="2780929"/>
            <a:ext cx="6120680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rbel"/>
              <a:buNone/>
              <a:defRPr b="1"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2D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1115616" y="1196752"/>
            <a:ext cx="7577814" cy="1470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5400"/>
              <a:buFont typeface="Corbel"/>
              <a:buNone/>
              <a:defRPr b="0" sz="5400">
                <a:solidFill>
                  <a:srgbClr val="373E4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2" type="body"/>
          </p:nvPr>
        </p:nvSpPr>
        <p:spPr>
          <a:xfrm>
            <a:off x="4644008" y="5301208"/>
            <a:ext cx="4032250" cy="865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None/>
              <a:defRPr sz="2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2D3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4" name="Google Shape;2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6182245"/>
            <a:ext cx="6516217" cy="67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">
  <p:cSld name="Título e Texto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" type="body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2D3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8" name="Google Shape;28;p3"/>
          <p:cNvSpPr txBox="1"/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e Texto">
  <p:cSld name="1_Título e Texto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80589" l="16573" r="0" t="0"/>
          <a:stretch/>
        </p:blipFill>
        <p:spPr>
          <a:xfrm>
            <a:off x="-1" y="0"/>
            <a:ext cx="9144001" cy="119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2">
            <a:alphaModFix/>
          </a:blip>
          <a:srcRect b="0" l="16573" r="0" t="19410"/>
          <a:stretch/>
        </p:blipFill>
        <p:spPr>
          <a:xfrm>
            <a:off x="0" y="1196752"/>
            <a:ext cx="9144001" cy="56612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0" y="1196752"/>
            <a:ext cx="9144000" cy="5661248"/>
          </a:xfrm>
          <a:prstGeom prst="rect">
            <a:avLst/>
          </a:prstGeom>
          <a:solidFill>
            <a:schemeClr val="lt1">
              <a:alpha val="7137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" name="Google Shape;13;p1"/>
          <p:cNvSpPr txBox="1"/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Char char="•"/>
              <a:defRPr b="0" i="0" sz="2800" u="none" cap="none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2D3"/>
              </a:buClr>
              <a:buSzPts val="2400"/>
              <a:buFont typeface="Corbel"/>
              <a:buChar char="–"/>
              <a:defRPr b="0" i="0" sz="2400" u="none" cap="none" strike="noStrike">
                <a:solidFill>
                  <a:srgbClr val="00A2D3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400"/>
              <a:buFont typeface="Corbel"/>
              <a:buChar char="•"/>
              <a:defRPr b="0" i="0" sz="2400" u="none" cap="none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rbel"/>
              <a:buChar char="–"/>
              <a:defRPr b="0" i="0" sz="20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rbel"/>
              <a:buChar char="»"/>
              <a:defRPr b="0" i="0" sz="20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/>
        </p:nvSpPr>
        <p:spPr>
          <a:xfrm>
            <a:off x="0" y="116632"/>
            <a:ext cx="255577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PT" sz="2100" u="none" cap="none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ESRG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PT" sz="2100" u="none" cap="none" strike="noStrike">
                <a:solidFill>
                  <a:srgbClr val="00A2D3"/>
                </a:solidFill>
                <a:latin typeface="Corbel"/>
                <a:ea typeface="Corbel"/>
                <a:cs typeface="Corbel"/>
                <a:sym typeface="Corbel"/>
              </a:rPr>
              <a:t>Embedded Systems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PT" sz="2100" u="none" cap="none" strike="noStrike">
                <a:solidFill>
                  <a:srgbClr val="00A2D3"/>
                </a:solidFill>
                <a:latin typeface="Corbel"/>
                <a:ea typeface="Corbel"/>
                <a:cs typeface="Corbel"/>
                <a:sym typeface="Corbel"/>
              </a:rPr>
              <a:t>Research Group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3">
            <a:alphaModFix/>
          </a:blip>
          <a:srcRect b="1448" l="3813" r="37959" t="0"/>
          <a:stretch/>
        </p:blipFill>
        <p:spPr>
          <a:xfrm>
            <a:off x="0" y="1196752"/>
            <a:ext cx="1115616" cy="566124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 txBox="1"/>
          <p:nvPr>
            <p:ph idx="12" type="sldNum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ESRGgroup9/slipad" TargetMode="External"/><Relationship Id="rId4" Type="http://schemas.openxmlformats.org/officeDocument/2006/relationships/hyperlink" Target="https://github.com/ESRGgroup9/slipad" TargetMode="External"/><Relationship Id="rId5" Type="http://schemas.openxmlformats.org/officeDocument/2006/relationships/hyperlink" Target="https://esrggroup9.github.io/slipad/index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1115616" y="2708921"/>
            <a:ext cx="4104456" cy="648072"/>
          </a:xfrm>
          <a:prstGeom prst="rect">
            <a:avLst/>
          </a:prstGeom>
          <a:solidFill>
            <a:srgbClr val="373E48">
              <a:alpha val="4431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pt-PT" sz="3600"/>
              <a:t>Embedded Systems</a:t>
            </a:r>
            <a:endParaRPr sz="36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t/>
            </a:r>
            <a:endParaRPr sz="3600"/>
          </a:p>
        </p:txBody>
      </p:sp>
      <p:sp>
        <p:nvSpPr>
          <p:cNvPr id="37" name="Google Shape;37;p5"/>
          <p:cNvSpPr txBox="1"/>
          <p:nvPr>
            <p:ph type="ctrTitle"/>
          </p:nvPr>
        </p:nvSpPr>
        <p:spPr>
          <a:xfrm>
            <a:off x="1107129" y="3835854"/>
            <a:ext cx="7577814" cy="1470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rbel"/>
              <a:buNone/>
            </a:pPr>
            <a:r>
              <a:rPr b="1" i="1" lang="pt-PT" sz="4000">
                <a:solidFill>
                  <a:schemeClr val="lt1"/>
                </a:solidFill>
              </a:rPr>
              <a:t>SLiPaD</a:t>
            </a:r>
            <a:endParaRPr b="1" i="1" sz="4000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rbel"/>
              <a:buNone/>
            </a:pPr>
            <a:r>
              <a:rPr b="1" i="1" lang="pt-PT" sz="3500">
                <a:solidFill>
                  <a:schemeClr val="lt1"/>
                </a:solidFill>
              </a:rPr>
              <a:t>Smart Lighting with Parking Detectio</a:t>
            </a:r>
            <a:r>
              <a:rPr b="1" i="1" lang="pt-PT" sz="3600">
                <a:solidFill>
                  <a:schemeClr val="lt1"/>
                </a:solidFill>
              </a:rPr>
              <a:t>n</a:t>
            </a:r>
            <a:endParaRPr b="1" i="1" sz="3600">
              <a:solidFill>
                <a:schemeClr val="lt1"/>
              </a:solidFill>
            </a:endParaRPr>
          </a:p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1125601" y="5301207"/>
            <a:ext cx="7577814" cy="865187"/>
          </a:xfrm>
          <a:prstGeom prst="rect">
            <a:avLst/>
          </a:prstGeom>
          <a:solidFill>
            <a:srgbClr val="FFFFFF">
              <a:alpha val="63137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rPr b="1" lang="pt-PT" sz="1800">
                <a:solidFill>
                  <a:schemeClr val="dk1"/>
                </a:solidFill>
              </a:rPr>
              <a:t>Group 9: Diogo Fernandes – A88262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rPr b="1" lang="pt-PT" sz="1800">
                <a:solidFill>
                  <a:schemeClr val="dk1"/>
                </a:solidFill>
              </a:rPr>
              <a:t>	José Tomás Abreu – A88218</a:t>
            </a:r>
            <a:endParaRPr/>
          </a:p>
        </p:txBody>
      </p:sp>
      <p:sp>
        <p:nvSpPr>
          <p:cNvPr id="39" name="Google Shape;39;p5"/>
          <p:cNvSpPr txBox="1"/>
          <p:nvPr/>
        </p:nvSpPr>
        <p:spPr>
          <a:xfrm>
            <a:off x="1087175" y="2097350"/>
            <a:ext cx="4058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1" lang="pt-PT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11" name="Google Shape;111;p14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Test Cases</a:t>
            </a:r>
            <a:endParaRPr/>
          </a:p>
        </p:txBody>
      </p:sp>
      <p:pic>
        <p:nvPicPr>
          <p:cNvPr id="112" name="Google Shape;11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650" y="1340775"/>
            <a:ext cx="7410450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125" y="3942575"/>
            <a:ext cx="742950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LoRa </a:t>
            </a:r>
            <a:r>
              <a:rPr lang="pt-PT"/>
              <a:t>Test Cases</a:t>
            </a:r>
            <a:endParaRPr/>
          </a:p>
        </p:txBody>
      </p:sp>
      <p:pic>
        <p:nvPicPr>
          <p:cNvPr id="122" name="Google Shape;12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551" y="1253226"/>
            <a:ext cx="6822765" cy="188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550" y="3195000"/>
            <a:ext cx="6822775" cy="3396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31" name="Google Shape;131;p16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Luminosity Sensor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Test Cases</a:t>
            </a:r>
            <a:endParaRPr/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275" y="1389425"/>
            <a:ext cx="5591175" cy="45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6313" y="2889288"/>
            <a:ext cx="6715125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41" name="Google Shape;141;p17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PWM </a:t>
            </a:r>
            <a:r>
              <a:rPr lang="pt-PT"/>
              <a:t>Test Cases</a:t>
            </a:r>
            <a:endParaRPr/>
          </a:p>
        </p:txBody>
      </p:sp>
      <p:pic>
        <p:nvPicPr>
          <p:cNvPr id="142" name="Google Shape;14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025" y="2370975"/>
            <a:ext cx="5934075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50" name="Google Shape;150;p18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Camera </a:t>
            </a:r>
            <a:r>
              <a:rPr lang="pt-PT"/>
              <a:t>Test Cases</a:t>
            </a:r>
            <a:endParaRPr/>
          </a:p>
        </p:txBody>
      </p:sp>
      <p:pic>
        <p:nvPicPr>
          <p:cNvPr id="151" name="Google Shape;15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163" y="2637500"/>
            <a:ext cx="6075425" cy="25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title"/>
          </p:nvPr>
        </p:nvSpPr>
        <p:spPr>
          <a:xfrm>
            <a:off x="1467768" y="3429000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Software</a:t>
            </a:r>
            <a:r>
              <a:rPr lang="pt-PT"/>
              <a:t> Implementation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64" name="Google Shape;164;p20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Local 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Test Cases</a:t>
            </a:r>
            <a:endParaRPr/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975" y="2489425"/>
            <a:ext cx="6581775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73" name="Google Shape;173;p21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Local 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Test Cases</a:t>
            </a:r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225" y="1835563"/>
            <a:ext cx="6591300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82" name="Google Shape;182;p22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Remote 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Test Cases</a:t>
            </a:r>
            <a:endParaRPr/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175" y="2712363"/>
            <a:ext cx="66294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3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91" name="Google Shape;191;p23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Remote 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Test Cases</a:t>
            </a:r>
            <a:endParaRPr/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125" y="1815775"/>
            <a:ext cx="6667500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Agenda</a:t>
            </a:r>
            <a:endParaRPr/>
          </a:p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46" name="Google Shape;46;p6"/>
          <p:cNvSpPr txBox="1"/>
          <p:nvPr/>
        </p:nvSpPr>
        <p:spPr>
          <a:xfrm>
            <a:off x="1295128" y="1340768"/>
            <a:ext cx="75975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Problem Statement Review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Hardware Implementation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200"/>
              <a:buFont typeface="Corbel"/>
              <a:buChar char="–"/>
            </a:pPr>
            <a:r>
              <a:rPr lang="pt-PT" sz="22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Expenses </a:t>
            </a:r>
            <a:r>
              <a:rPr lang="pt-PT" sz="22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comparison</a:t>
            </a:r>
            <a:endParaRPr sz="22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200"/>
              <a:buFont typeface="Corbel"/>
              <a:buChar char="–"/>
            </a:pPr>
            <a:r>
              <a:rPr lang="pt-PT" sz="22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Test cases</a:t>
            </a:r>
            <a:endParaRPr sz="22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Software Implementation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200"/>
              <a:buFont typeface="Corbel"/>
              <a:buChar char="–"/>
            </a:pPr>
            <a:r>
              <a:rPr lang="pt-PT" sz="22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Test cases</a:t>
            </a:r>
            <a:endParaRPr sz="22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Project constraints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Conclusion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200"/>
              <a:buFont typeface="Corbel"/>
              <a:buChar char="–"/>
            </a:pPr>
            <a:r>
              <a:rPr lang="pt-PT" sz="22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Competencies learnt</a:t>
            </a:r>
            <a:endParaRPr sz="22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200"/>
              <a:buFont typeface="Corbel"/>
              <a:buChar char="–"/>
            </a:pPr>
            <a:r>
              <a:rPr lang="pt-PT" sz="22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Difficulties encountered</a:t>
            </a:r>
            <a:endParaRPr sz="22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200"/>
              <a:buFont typeface="Corbel"/>
              <a:buChar char="–"/>
            </a:pPr>
            <a:r>
              <a:rPr lang="pt-PT" sz="22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Solution fits the problem?</a:t>
            </a:r>
            <a:endParaRPr sz="22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200"/>
              <a:buFont typeface="Corbel"/>
              <a:buChar char="–"/>
            </a:pPr>
            <a:r>
              <a:rPr lang="pt-PT" sz="22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Future Work</a:t>
            </a:r>
            <a:endParaRPr sz="22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200"/>
              <a:buFont typeface="Corbel"/>
              <a:buChar char="–"/>
            </a:pPr>
            <a:r>
              <a:rPr lang="pt-PT" sz="22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Improvements</a:t>
            </a:r>
            <a:endParaRPr sz="22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00" name="Google Shape;200;p24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Gateway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Test Cases</a:t>
            </a:r>
            <a:endParaRPr/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400" y="2062625"/>
            <a:ext cx="6638925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5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09" name="Google Shape;209;p25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Car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Test Cases</a:t>
            </a:r>
            <a:endParaRPr/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838" y="1291138"/>
            <a:ext cx="5324475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413" y="4090688"/>
            <a:ext cx="526732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6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19" name="Google Shape;219;p26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Local 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Test Cases</a:t>
            </a:r>
            <a:endParaRPr/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425" y="2188751"/>
            <a:ext cx="7286900" cy="31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28" name="Google Shape;228;p27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Parking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Test Cases</a:t>
            </a: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3">
            <a:alphaModFix/>
          </a:blip>
          <a:srcRect b="18844" l="0" r="0" t="0"/>
          <a:stretch/>
        </p:blipFill>
        <p:spPr>
          <a:xfrm>
            <a:off x="3430463" y="1196700"/>
            <a:ext cx="3326826" cy="20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 rotWithShape="1">
          <a:blip r:embed="rId4">
            <a:alphaModFix/>
          </a:blip>
          <a:srcRect b="18844" l="0" r="0" t="0"/>
          <a:stretch/>
        </p:blipFill>
        <p:spPr>
          <a:xfrm>
            <a:off x="1295125" y="3283875"/>
            <a:ext cx="3326826" cy="20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 rotWithShape="1">
          <a:blip r:embed="rId5">
            <a:alphaModFix/>
          </a:blip>
          <a:srcRect b="18844" l="0" r="0" t="0"/>
          <a:stretch/>
        </p:blipFill>
        <p:spPr>
          <a:xfrm>
            <a:off x="5505900" y="3283875"/>
            <a:ext cx="3326826" cy="20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3975" y="5371050"/>
            <a:ext cx="6019800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8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375" y="2143013"/>
            <a:ext cx="510540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825" y="4111275"/>
            <a:ext cx="5524500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Gateway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Test Cases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50" name="Google Shape;250;p29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Remote 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Test Cases</a:t>
            </a:r>
            <a:endParaRPr/>
          </a:p>
        </p:txBody>
      </p:sp>
      <p:pic>
        <p:nvPicPr>
          <p:cNvPr id="251" name="Google Shape;2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188" y="1750025"/>
            <a:ext cx="5855400" cy="201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4963" y="4053150"/>
            <a:ext cx="5457825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0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60" name="Google Shape;260;p30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Remote</a:t>
            </a:r>
            <a:r>
              <a:rPr lang="pt-PT"/>
              <a:t> Client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Test Cases</a:t>
            </a:r>
            <a:endParaRPr/>
          </a:p>
        </p:txBody>
      </p:sp>
      <p:pic>
        <p:nvPicPr>
          <p:cNvPr id="261" name="Google Shape;2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6700"/>
            <a:ext cx="2915463" cy="56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9288" y="2336650"/>
            <a:ext cx="4752975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1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70" name="Google Shape;270;p31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Remote Client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Test Cases</a:t>
            </a:r>
            <a:endParaRPr/>
          </a:p>
        </p:txBody>
      </p:sp>
      <p:pic>
        <p:nvPicPr>
          <p:cNvPr id="271" name="Google Shape;2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225" y="3437775"/>
            <a:ext cx="569595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 rotWithShape="1">
          <a:blip r:embed="rId4">
            <a:alphaModFix/>
          </a:blip>
          <a:srcRect b="0" l="3271" r="6353" t="0"/>
          <a:stretch/>
        </p:blipFill>
        <p:spPr>
          <a:xfrm>
            <a:off x="0" y="1196700"/>
            <a:ext cx="2694574" cy="5661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2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80" name="Google Shape;280;p32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Remote Client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Test Cases</a:t>
            </a:r>
            <a:endParaRPr/>
          </a:p>
        </p:txBody>
      </p:sp>
      <p:pic>
        <p:nvPicPr>
          <p:cNvPr id="281" name="Google Shape;2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375" y="3275850"/>
            <a:ext cx="6524624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 rotWithShape="1">
          <a:blip r:embed="rId4">
            <a:alphaModFix/>
          </a:blip>
          <a:srcRect b="0" l="4240" r="5530" t="0"/>
          <a:stretch/>
        </p:blipFill>
        <p:spPr>
          <a:xfrm>
            <a:off x="0" y="1196700"/>
            <a:ext cx="2694574" cy="5661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90" name="Google Shape;290;p33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Remote Client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Test Cases</a:t>
            </a:r>
            <a:endParaRPr/>
          </a:p>
        </p:txBody>
      </p:sp>
      <p:pic>
        <p:nvPicPr>
          <p:cNvPr id="291" name="Google Shape;2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125" y="2159513"/>
            <a:ext cx="529590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1467768" y="3429000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Problem Statement Review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Project Constraints</a:t>
            </a:r>
            <a:endParaRPr/>
          </a:p>
        </p:txBody>
      </p:sp>
      <p:sp>
        <p:nvSpPr>
          <p:cNvPr id="297" name="Google Shape;297;p34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98" name="Google Shape;298;p34"/>
          <p:cNvSpPr txBox="1"/>
          <p:nvPr/>
        </p:nvSpPr>
        <p:spPr>
          <a:xfrm>
            <a:off x="1295125" y="1340775"/>
            <a:ext cx="7597500" cy="54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Buildroot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200"/>
              <a:buFont typeface="Corbel"/>
              <a:buChar char="–"/>
            </a:pPr>
            <a:r>
              <a:rPr lang="pt-PT" sz="22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Linux custom image</a:t>
            </a:r>
            <a:endParaRPr sz="22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Linux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C, C++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Device Drivers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200"/>
              <a:buFont typeface="Corbel"/>
              <a:buChar char="–"/>
            </a:pPr>
            <a:r>
              <a:rPr lang="pt-PT" sz="22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Motion detector</a:t>
            </a:r>
            <a:endParaRPr sz="22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200"/>
              <a:buFont typeface="Corbel"/>
              <a:buChar char="–"/>
            </a:pPr>
            <a:r>
              <a:rPr lang="pt-PT" sz="22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Lamp Failure detector</a:t>
            </a:r>
            <a:endParaRPr sz="22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Raspberry Pi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Cyber-Physical System (CPS)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200"/>
              <a:buFont typeface="Corbel"/>
              <a:buChar char="–"/>
            </a:pPr>
            <a:r>
              <a:rPr lang="pt-PT" sz="22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Using sensors and actuators</a:t>
            </a:r>
            <a:endParaRPr sz="22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Makefiles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Pthreads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Multitasking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Competencies learnt</a:t>
            </a:r>
            <a:endParaRPr/>
          </a:p>
        </p:txBody>
      </p:sp>
      <p:sp>
        <p:nvSpPr>
          <p:cNvPr id="304" name="Google Shape;304;p35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305" name="Google Shape;305;p35"/>
          <p:cNvSpPr txBox="1"/>
          <p:nvPr/>
        </p:nvSpPr>
        <p:spPr>
          <a:xfrm>
            <a:off x="1295125" y="1340775"/>
            <a:ext cx="7597500" cy="54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750" lvl="0" marL="4500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Git, GitHub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300"/>
              <a:buFont typeface="Corbel"/>
              <a:buChar char="–"/>
            </a:pPr>
            <a:r>
              <a:rPr lang="pt-PT" sz="23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https://g</a:t>
            </a:r>
            <a:r>
              <a:rPr lang="pt-PT" sz="22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ithub.com/ESRGgroup9/slipad</a:t>
            </a:r>
            <a:endParaRPr sz="22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35950" lvl="0" marL="4572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Doxygen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200"/>
              <a:buFont typeface="Corbel"/>
              <a:buChar char="–"/>
            </a:pPr>
            <a:r>
              <a:rPr lang="pt-PT" sz="22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5"/>
              </a:rPr>
              <a:t>https://esrggroup9.github.io/slipad/index.html</a:t>
            </a:r>
            <a:endParaRPr sz="22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35950" lvl="0" marL="4572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IPC Mechanisms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200"/>
              <a:buFont typeface="Corbel"/>
              <a:buChar char="–"/>
            </a:pPr>
            <a:r>
              <a:rPr lang="pt-PT" sz="22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Mutexes, Condition Variables, Signals, Message Queues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35950" lvl="0" marL="4572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Trello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35950" lvl="0" marL="4572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Qt Creator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35950" lvl="0" marL="4572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HTML, PHP, JavaScript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35950" lvl="0" marL="4572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MySQL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35950" lvl="0" marL="4572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Makefiles, CMakeList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35950" lvl="0" marL="4572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OpenCV API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35950" lvl="0" marL="4572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Google Maps API</a:t>
            </a:r>
            <a:endParaRPr sz="22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Difficulties encountered</a:t>
            </a:r>
            <a:endParaRPr/>
          </a:p>
        </p:txBody>
      </p:sp>
      <p:sp>
        <p:nvSpPr>
          <p:cNvPr id="311" name="Google Shape;311;p36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312" name="Google Shape;312;p36"/>
          <p:cNvSpPr txBox="1"/>
          <p:nvPr/>
        </p:nvSpPr>
        <p:spPr>
          <a:xfrm>
            <a:off x="1295125" y="1340775"/>
            <a:ext cx="7597500" cy="54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Problem Statement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200"/>
              <a:buFont typeface="Corbel"/>
              <a:buChar char="–"/>
            </a:pPr>
            <a:r>
              <a:rPr lang="pt-PT" sz="22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Defining the problem and the solution</a:t>
            </a:r>
            <a:endParaRPr sz="22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Analysis Phase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200"/>
              <a:buFont typeface="Corbel"/>
              <a:buChar char="–"/>
            </a:pPr>
            <a:r>
              <a:rPr lang="pt-PT" sz="22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Defining type of communication between LS and RS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Buildroot configurations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200"/>
              <a:buFont typeface="Corbel"/>
              <a:buChar char="–"/>
            </a:pPr>
            <a:r>
              <a:rPr lang="pt-PT" sz="22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OpenCV</a:t>
            </a:r>
            <a:endParaRPr sz="22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LoRa Communication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200"/>
              <a:buFont typeface="Corbel"/>
              <a:buChar char="–"/>
            </a:pPr>
            <a:r>
              <a:rPr lang="pt-PT" sz="22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SPI protocol</a:t>
            </a:r>
            <a:endParaRPr sz="22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QT for Android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200"/>
              <a:buFont typeface="Corbel"/>
              <a:buChar char="–"/>
            </a:pPr>
            <a:r>
              <a:rPr lang="pt-PT" sz="22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Configuration</a:t>
            </a:r>
            <a:endParaRPr sz="22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200"/>
              <a:buFont typeface="Corbel"/>
              <a:buChar char="–"/>
            </a:pPr>
            <a:r>
              <a:rPr lang="pt-PT" sz="22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Present lamppost network in a map</a:t>
            </a:r>
            <a:endParaRPr sz="22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2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Time constraint</a:t>
            </a:r>
            <a:endParaRPr sz="22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Solution fits the problem?</a:t>
            </a:r>
            <a:endParaRPr/>
          </a:p>
        </p:txBody>
      </p:sp>
      <p:sp>
        <p:nvSpPr>
          <p:cNvPr id="318" name="Google Shape;318;p37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319" name="Google Shape;319;p37"/>
          <p:cNvSpPr txBox="1"/>
          <p:nvPr/>
        </p:nvSpPr>
        <p:spPr>
          <a:xfrm>
            <a:off x="1295125" y="1340775"/>
            <a:ext cx="7597500" cy="54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+"/>
            </a:pPr>
            <a:r>
              <a:rPr b="1"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Reduced energy costs</a:t>
            </a: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 in public lighting;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+"/>
            </a:pPr>
            <a:r>
              <a:rPr b="1"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Reduced the search time</a:t>
            </a: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 for parking spots in a city;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-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Lamppost must be installed in an area nearby parking spaces;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-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Remote System should be online;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Future Work</a:t>
            </a:r>
            <a:endParaRPr/>
          </a:p>
        </p:txBody>
      </p:sp>
      <p:sp>
        <p:nvSpPr>
          <p:cNvPr id="325" name="Google Shape;325;p38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326" name="Google Shape;326;p38"/>
          <p:cNvSpPr txBox="1"/>
          <p:nvPr/>
        </p:nvSpPr>
        <p:spPr>
          <a:xfrm>
            <a:off x="1295125" y="1340775"/>
            <a:ext cx="7848900" cy="54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Improve </a:t>
            </a:r>
            <a:r>
              <a:rPr b="1"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car detection</a:t>
            </a: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 classifier;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Improve system’s </a:t>
            </a:r>
            <a:r>
              <a:rPr b="1"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encapsulation</a:t>
            </a: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;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b="1"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Encryption</a:t>
            </a: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 in LoRa communication;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Change execution environment of </a:t>
            </a:r>
            <a:r>
              <a:rPr b="1"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RS to the cloud</a:t>
            </a: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;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Improve </a:t>
            </a:r>
            <a:r>
              <a:rPr b="1"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dynamic control </a:t>
            </a: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of lampposts;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Implementation of </a:t>
            </a:r>
            <a:r>
              <a:rPr b="1"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map to consult</a:t>
            </a: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 lamppost network;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Include parking spaces information in an application such as Google Maps;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Improvements</a:t>
            </a:r>
            <a:endParaRPr/>
          </a:p>
        </p:txBody>
      </p:sp>
      <p:sp>
        <p:nvSpPr>
          <p:cNvPr id="332" name="Google Shape;332;p39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333" name="Google Shape;333;p39"/>
          <p:cNvSpPr txBox="1"/>
          <p:nvPr/>
        </p:nvSpPr>
        <p:spPr>
          <a:xfrm>
            <a:off x="1295125" y="1340775"/>
            <a:ext cx="7848900" cy="54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Improve </a:t>
            </a:r>
            <a:r>
              <a:rPr b="1"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analysis</a:t>
            </a: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 phase:</a:t>
            </a:r>
            <a:endParaRPr baseline="30000"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200"/>
              <a:buFont typeface="Corbel"/>
              <a:buChar char="–"/>
            </a:pPr>
            <a:r>
              <a:rPr lang="pt-PT" sz="22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Use cases;</a:t>
            </a:r>
            <a:endParaRPr sz="22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200"/>
              <a:buFont typeface="Corbel"/>
              <a:buChar char="–"/>
            </a:pPr>
            <a:r>
              <a:rPr lang="pt-PT" sz="22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Sequence diagrams;</a:t>
            </a:r>
            <a:endParaRPr sz="22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Deeper </a:t>
            </a:r>
            <a:r>
              <a:rPr b="1"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design</a:t>
            </a: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 phase;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500"/>
              <a:buFont typeface="Corbel"/>
              <a:buChar char="•"/>
            </a:pP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Improve</a:t>
            </a: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project planning</a:t>
            </a:r>
            <a:r>
              <a:rPr lang="pt-PT" sz="25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:</a:t>
            </a:r>
            <a:endParaRPr sz="25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200"/>
              <a:buFont typeface="Corbel"/>
              <a:buChar char="–"/>
            </a:pPr>
            <a:r>
              <a:rPr lang="pt-PT" sz="22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Gantt Diagram;</a:t>
            </a:r>
            <a:endParaRPr sz="22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200"/>
              <a:buFont typeface="Corbel"/>
              <a:buChar char="–"/>
            </a:pPr>
            <a:r>
              <a:rPr lang="pt-PT" sz="22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Time management;</a:t>
            </a:r>
            <a:endParaRPr sz="22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200"/>
              <a:buFont typeface="Corbel"/>
              <a:buChar char="–"/>
            </a:pPr>
            <a:r>
              <a:rPr lang="pt-PT" sz="22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Tasks identification and distribution;</a:t>
            </a:r>
            <a:endParaRPr sz="22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/>
          <p:nvPr>
            <p:ph type="title"/>
          </p:nvPr>
        </p:nvSpPr>
        <p:spPr>
          <a:xfrm>
            <a:off x="2786143" y="3429000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Network Architecture</a:t>
            </a:r>
            <a:endParaRPr/>
          </a:p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58" name="Google Shape;5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400" y="2005116"/>
            <a:ext cx="8015599" cy="3427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66" name="Google Shape;66;p9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Local system Overview</a:t>
            </a:r>
            <a:endParaRPr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050" y="1199400"/>
            <a:ext cx="5651495" cy="56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1467768" y="3429000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Hardware Implementation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80" name="Google Shape;80;p11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Expenses Comparison</a:t>
            </a:r>
            <a:endParaRPr/>
          </a:p>
        </p:txBody>
      </p:sp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75" y="1898300"/>
            <a:ext cx="4306726" cy="41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650" y="1887450"/>
            <a:ext cx="4306726" cy="414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90" name="Google Shape;90;p12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Test Cases</a:t>
            </a:r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350" y="1340763"/>
            <a:ext cx="743902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4350" y="2721900"/>
            <a:ext cx="7439025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638" y="5133213"/>
            <a:ext cx="741045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3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01" name="Google Shape;101;p13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Test Cases</a:t>
            </a:r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650" y="1557700"/>
            <a:ext cx="74104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8175" y="3659963"/>
            <a:ext cx="739140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sign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Office Colors">
      <a:dk1>
        <a:srgbClr val="000000"/>
      </a:dk1>
      <a:lt1>
        <a:srgbClr val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